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Lexend Deca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86FC2EC-5686-4EBA-B773-86FD728781BB}">
  <a:tblStyle styleId="{686FC2EC-5686-4EBA-B773-86FD728781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exendDec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exendDec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83a240b3bf_0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83a240b3b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83a240b3bf_0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83a240b3b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83a240b3bf_0_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83a240b3b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c98855ff3_0_1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bc98855ff3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83a240b3bf_0_1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83a240b3bf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c98855ff3_0_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c98855ff3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83a240b3bf_0_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83a240b3b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· Big circuit">
  <p:cSld name="BLANK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42525" y="42525"/>
            <a:ext cx="2000100" cy="2000100"/>
          </a:xfrm>
          <a:prstGeom prst="ellipse">
            <a:avLst/>
          </a:prstGeom>
          <a:gradFill>
            <a:gsLst>
              <a:gs pos="0">
                <a:srgbClr val="00FFFF">
                  <a:alpha val="54117"/>
                </a:srgbClr>
              </a:gs>
              <a:gs pos="73000">
                <a:srgbClr val="00FFFF">
                  <a:alpha val="0"/>
                </a:srgbClr>
              </a:gs>
              <a:gs pos="100000">
                <a:srgbClr val="00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343850" y="866400"/>
            <a:ext cx="4185600" cy="36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Font typeface="Lexend Deca"/>
              <a:buChar char="⬡"/>
              <a:defRPr sz="3000">
                <a:latin typeface="Lexend Deca"/>
                <a:ea typeface="Lexend Deca"/>
                <a:cs typeface="Lexend Deca"/>
                <a:sym typeface="Lexend Deca"/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20" name="Google Shape;20;p4"/>
          <p:cNvSpPr txBox="1"/>
          <p:nvPr/>
        </p:nvSpPr>
        <p:spPr>
          <a:xfrm>
            <a:off x="826414" y="656117"/>
            <a:ext cx="6138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“</a:t>
            </a:r>
            <a:endParaRPr sz="7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580550" y="1352550"/>
            <a:ext cx="2841000" cy="31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3753943" y="1352550"/>
            <a:ext cx="2841000" cy="31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580550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2780447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" name="Google Shape;38;p7"/>
          <p:cNvSpPr txBox="1"/>
          <p:nvPr>
            <p:ph idx="3" type="body"/>
          </p:nvPr>
        </p:nvSpPr>
        <p:spPr>
          <a:xfrm>
            <a:off x="4980344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idx="1" type="body"/>
          </p:nvPr>
        </p:nvSpPr>
        <p:spPr>
          <a:xfrm>
            <a:off x="580550" y="4406300"/>
            <a:ext cx="61359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· Small circuit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810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810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810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810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810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810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810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810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11.jpg"/><Relationship Id="rId5" Type="http://schemas.openxmlformats.org/officeDocument/2006/relationships/image" Target="../media/image19.png"/><Relationship Id="rId6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 2022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1" name="Google Shape;231;p22"/>
          <p:cNvGrpSpPr/>
          <p:nvPr/>
        </p:nvGrpSpPr>
        <p:grpSpPr>
          <a:xfrm>
            <a:off x="3737922" y="1063916"/>
            <a:ext cx="5147174" cy="3015668"/>
            <a:chOff x="1177450" y="241631"/>
            <a:chExt cx="6173152" cy="3616776"/>
          </a:xfrm>
        </p:grpSpPr>
        <p:sp>
          <p:nvSpPr>
            <p:cNvPr id="232" name="Google Shape;232;p22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3FC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6" name="Google Shape;236;p22"/>
          <p:cNvSpPr txBox="1"/>
          <p:nvPr>
            <p:ph idx="4294967295" type="body"/>
          </p:nvPr>
        </p:nvSpPr>
        <p:spPr>
          <a:xfrm>
            <a:off x="580550" y="782250"/>
            <a:ext cx="3313800" cy="357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Lexend Deca"/>
                <a:ea typeface="Lexend Deca"/>
                <a:cs typeface="Lexend Deca"/>
                <a:sym typeface="Lexend Deca"/>
              </a:rPr>
              <a:t>Shipment Creation </a:t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Lexend Deca"/>
                <a:ea typeface="Lexend Deca"/>
                <a:cs typeface="Lexend Deca"/>
                <a:sym typeface="Lexend Deca"/>
              </a:rPr>
              <a:t>User guide: </a:t>
            </a:r>
            <a:endParaRPr sz="16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Lexend Deca"/>
                <a:ea typeface="Lexend Deca"/>
                <a:cs typeface="Lexend Deca"/>
                <a:sym typeface="Lexend Deca"/>
              </a:rPr>
              <a:t>User will input a start and end point, along with a time, driver and truck unit number, if all the information provided is </a:t>
            </a:r>
            <a:r>
              <a:rPr lang="en" sz="1600">
                <a:latin typeface="Lexend Deca"/>
                <a:ea typeface="Lexend Deca"/>
                <a:cs typeface="Lexend Deca"/>
                <a:sym typeface="Lexend Deca"/>
              </a:rPr>
              <a:t>correct, it will create a new shipment in our database.</a:t>
            </a:r>
            <a:endParaRPr sz="16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37" name="Google Shape;237;p22"/>
          <p:cNvPicPr preferRelativeResize="0"/>
          <p:nvPr/>
        </p:nvPicPr>
        <p:blipFill rotWithShape="1">
          <a:blip r:embed="rId3">
            <a:alphaModFix/>
          </a:blip>
          <a:srcRect b="308" l="0" r="0" t="308"/>
          <a:stretch/>
        </p:blipFill>
        <p:spPr>
          <a:xfrm>
            <a:off x="4308138" y="1216625"/>
            <a:ext cx="4006753" cy="254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3" name="Google Shape;243;p23"/>
          <p:cNvGrpSpPr/>
          <p:nvPr/>
        </p:nvGrpSpPr>
        <p:grpSpPr>
          <a:xfrm>
            <a:off x="3737922" y="1063916"/>
            <a:ext cx="5147174" cy="3015668"/>
            <a:chOff x="1177450" y="241631"/>
            <a:chExt cx="6173152" cy="3616776"/>
          </a:xfrm>
        </p:grpSpPr>
        <p:sp>
          <p:nvSpPr>
            <p:cNvPr id="244" name="Google Shape;244;p23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3FC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23"/>
          <p:cNvSpPr txBox="1"/>
          <p:nvPr>
            <p:ph idx="4294967295" type="body"/>
          </p:nvPr>
        </p:nvSpPr>
        <p:spPr>
          <a:xfrm>
            <a:off x="580550" y="782300"/>
            <a:ext cx="2537700" cy="357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Lexend Deca"/>
                <a:ea typeface="Lexend Deca"/>
                <a:cs typeface="Lexend Deca"/>
                <a:sym typeface="Lexend Deca"/>
              </a:rPr>
              <a:t>Time </a:t>
            </a:r>
            <a:r>
              <a:rPr lang="en" sz="3000">
                <a:latin typeface="Lexend Deca"/>
                <a:ea typeface="Lexend Deca"/>
                <a:cs typeface="Lexend Deca"/>
                <a:sym typeface="Lexend Deca"/>
              </a:rPr>
              <a:t>Estimation</a:t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Lexend Deca"/>
                <a:ea typeface="Lexend Deca"/>
                <a:cs typeface="Lexend Deca"/>
                <a:sym typeface="Lexend Deca"/>
              </a:rPr>
              <a:t>User guide: </a:t>
            </a:r>
            <a:endParaRPr sz="16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Lexend Deca"/>
                <a:ea typeface="Lexend Deca"/>
                <a:cs typeface="Lexend Deca"/>
                <a:sym typeface="Lexend Deca"/>
              </a:rPr>
              <a:t>User will input a start and end point, it will return an estimated time of the shipment.</a:t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49" name="Google Shape;249;p23"/>
          <p:cNvPicPr preferRelativeResize="0"/>
          <p:nvPr/>
        </p:nvPicPr>
        <p:blipFill rotWithShape="1">
          <a:blip r:embed="rId3">
            <a:alphaModFix/>
          </a:blip>
          <a:srcRect b="1057" l="0" r="0" t="1057"/>
          <a:stretch/>
        </p:blipFill>
        <p:spPr>
          <a:xfrm>
            <a:off x="4308138" y="1216625"/>
            <a:ext cx="4006752" cy="254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55" name="Google Shape;255;p24"/>
          <p:cNvGrpSpPr/>
          <p:nvPr/>
        </p:nvGrpSpPr>
        <p:grpSpPr>
          <a:xfrm>
            <a:off x="3737922" y="1063916"/>
            <a:ext cx="5147174" cy="3015668"/>
            <a:chOff x="1177450" y="241631"/>
            <a:chExt cx="6173152" cy="3616776"/>
          </a:xfrm>
        </p:grpSpPr>
        <p:sp>
          <p:nvSpPr>
            <p:cNvPr id="256" name="Google Shape;256;p24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3FC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0" name="Google Shape;260;p24"/>
          <p:cNvSpPr txBox="1"/>
          <p:nvPr>
            <p:ph idx="4294967295" type="body"/>
          </p:nvPr>
        </p:nvSpPr>
        <p:spPr>
          <a:xfrm>
            <a:off x="638175" y="370075"/>
            <a:ext cx="2537700" cy="357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Lexend Deca"/>
                <a:ea typeface="Lexend Deca"/>
                <a:cs typeface="Lexend Deca"/>
                <a:sym typeface="Lexend Deca"/>
              </a:rPr>
              <a:t>Schedule Planner</a:t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Lexend Deca"/>
                <a:ea typeface="Lexend Deca"/>
                <a:cs typeface="Lexend Deca"/>
                <a:sym typeface="Lexend Deca"/>
              </a:rPr>
              <a:t>User guide: </a:t>
            </a:r>
            <a:endParaRPr sz="16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Lexend Deca"/>
                <a:ea typeface="Lexend Deca"/>
                <a:cs typeface="Lexend Deca"/>
                <a:sym typeface="Lexend Deca"/>
              </a:rPr>
              <a:t>User will input the name of the driver and plan its schedule</a:t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61" name="Google Shape;261;p24"/>
          <p:cNvPicPr preferRelativeResize="0"/>
          <p:nvPr/>
        </p:nvPicPr>
        <p:blipFill rotWithShape="1">
          <a:blip r:embed="rId3">
            <a:alphaModFix/>
          </a:blip>
          <a:srcRect b="6620" l="0" r="0" t="0"/>
          <a:stretch/>
        </p:blipFill>
        <p:spPr>
          <a:xfrm>
            <a:off x="4308138" y="1216625"/>
            <a:ext cx="4006751" cy="25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8150" y="1216625"/>
            <a:ext cx="4006752" cy="25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/>
          <p:nvPr>
            <p:ph type="title"/>
          </p:nvPr>
        </p:nvSpPr>
        <p:spPr>
          <a:xfrm>
            <a:off x="533400" y="533400"/>
            <a:ext cx="6667500" cy="13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/>
              <a:t>Logistical management made easy, for all.</a:t>
            </a:r>
            <a:endParaRPr b="0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Use L</a:t>
            </a:r>
            <a:r>
              <a:rPr lang="en" sz="2400"/>
              <a:t>ogistiX</a:t>
            </a:r>
            <a:r>
              <a:rPr lang="en" sz="2400"/>
              <a:t>.</a:t>
            </a:r>
            <a:endParaRPr sz="2400"/>
          </a:p>
        </p:txBody>
      </p:sp>
      <p:sp>
        <p:nvSpPr>
          <p:cNvPr id="268" name="Google Shape;268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6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74" name="Google Shape;274;p26"/>
          <p:cNvSpPr txBox="1"/>
          <p:nvPr>
            <p:ph idx="1" type="body"/>
          </p:nvPr>
        </p:nvSpPr>
        <p:spPr>
          <a:xfrm>
            <a:off x="580550" y="1352550"/>
            <a:ext cx="3344400" cy="31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</a:t>
            </a:r>
            <a:r>
              <a:rPr lang="en"/>
              <a:t>and judges that made REC possible.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75" name="Google Shape;275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6" name="Google Shape;2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4900" y="2681025"/>
            <a:ext cx="3171324" cy="18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0014" y="1914980"/>
            <a:ext cx="548700" cy="159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6909" y="581600"/>
            <a:ext cx="1279700" cy="149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LogistiX</a:t>
            </a:r>
            <a:endParaRPr/>
          </a:p>
        </p:txBody>
      </p:sp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logistical management tool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4850" y="1422654"/>
            <a:ext cx="2257482" cy="1633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5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5855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Zaman</a:t>
            </a:r>
            <a:b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</a:br>
            <a:r>
              <a:rPr lang="en" sz="8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Project Team Lead</a:t>
            </a:r>
            <a:endParaRPr sz="8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Software Systems Engineering</a:t>
            </a:r>
            <a:endParaRPr sz="1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602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/>
        </p:nvSpPr>
        <p:spPr>
          <a:xfrm>
            <a:off x="25653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Aryan</a:t>
            </a:r>
            <a:b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</a:b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" sz="8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Project Developer</a:t>
            </a:r>
            <a:endParaRPr sz="8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Software Systems Engineering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 rotWithShape="1">
          <a:blip r:embed="rId5">
            <a:alphaModFix/>
          </a:blip>
          <a:srcRect b="6040" l="0" r="0" t="6031"/>
          <a:stretch/>
        </p:blipFill>
        <p:spPr>
          <a:xfrm>
            <a:off x="45400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45450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Kevin</a:t>
            </a:r>
            <a:b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</a:br>
            <a:r>
              <a:rPr lang="en" sz="8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Project Developer</a:t>
            </a:r>
            <a:endParaRPr sz="8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Software Systems Engineering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86" name="Google Shape;86;p15"/>
          <p:cNvPicPr preferRelativeResize="0"/>
          <p:nvPr/>
        </p:nvPicPr>
        <p:blipFill rotWithShape="1">
          <a:blip r:embed="rId6">
            <a:alphaModFix/>
          </a:blip>
          <a:srcRect b="2079" l="0" r="0" t="2079"/>
          <a:stretch/>
        </p:blipFill>
        <p:spPr>
          <a:xfrm>
            <a:off x="65197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65247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Hasaan</a:t>
            </a:r>
            <a:b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</a:br>
            <a:r>
              <a:rPr lang="en" sz="8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Project Developer</a:t>
            </a:r>
            <a:endParaRPr sz="8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Software Systems Engineering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563800" y="-234875"/>
            <a:ext cx="83397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 ENGAGEMENT PLAN</a:t>
            </a:r>
            <a:endParaRPr/>
          </a:p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200" y="710675"/>
            <a:ext cx="7312874" cy="43104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5" name="Google Shape;95;p16"/>
          <p:cNvGraphicFramePr/>
          <p:nvPr/>
        </p:nvGraphicFramePr>
        <p:xfrm>
          <a:off x="588913" y="710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{686FC2EC-5686-4EBA-B773-86FD728781BB}</a:tableStyleId>
              </a:tblPr>
              <a:tblGrid>
                <a:gridCol w="980650"/>
                <a:gridCol w="3758275"/>
                <a:gridCol w="3227225"/>
              </a:tblGrid>
              <a:tr h="272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Name</a:t>
                      </a:r>
                      <a:endParaRPr b="1" sz="1200"/>
                    </a:p>
                  </a:txBody>
                  <a:tcPr marT="63500" marB="63500" marR="63500" marL="63500" anchor="ctr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About the Stakeholder</a:t>
                      </a:r>
                      <a:endParaRPr b="1" sz="1200"/>
                    </a:p>
                  </a:txBody>
                  <a:tcPr marT="63500" marB="63500" marR="63500" marL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How to Engage the Stakeholder</a:t>
                      </a:r>
                      <a:endParaRPr b="1" sz="12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D9D9D9"/>
                    </a:solidFill>
                  </a:tcPr>
                </a:tc>
              </a:tr>
              <a:tr h="718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Judges</a:t>
                      </a:r>
                      <a:endParaRPr b="1" sz="1100"/>
                    </a:p>
                  </a:txBody>
                  <a:tcPr marT="63500" marB="63500" marR="63500" marL="63500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Judges for the REC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Will test project usability and provide feedback and ratings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100"/>
                        <a:t>Produce/Provide and solution to the given problem on time with excellent standards</a:t>
                      </a:r>
                      <a:endParaRPr sz="1100"/>
                    </a:p>
                  </a:txBody>
                  <a:tcPr marT="0" marB="0" marR="73025" marL="73025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566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Zaman</a:t>
                      </a:r>
                      <a:endParaRPr sz="1100"/>
                    </a:p>
                  </a:txBody>
                  <a:tcPr marT="63500" marB="63500" marR="63500" marL="63500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Project Team Lead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Leader for Project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100"/>
                        <a:t>Monitor the whole team and provide leadership over the course of project</a:t>
                      </a:r>
                      <a:endParaRPr sz="1100"/>
                    </a:p>
                  </a:txBody>
                  <a:tcPr marT="0" marB="0" marR="73025" marL="73025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566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Kevin</a:t>
                      </a:r>
                      <a:endParaRPr sz="1100"/>
                    </a:p>
                  </a:txBody>
                  <a:tcPr marT="63500" marB="63500" marR="63500" marL="63500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Project Team Member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Developer for Project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100"/>
                        <a:t>Ensure work is done on time in a professional manner</a:t>
                      </a:r>
                      <a:endParaRPr sz="1100"/>
                    </a:p>
                  </a:txBody>
                  <a:tcPr marT="0" marB="0" marR="73025" marL="73025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566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Aryan</a:t>
                      </a:r>
                      <a:endParaRPr sz="1100"/>
                    </a:p>
                  </a:txBody>
                  <a:tcPr marT="63500" marB="63500" marR="63500" marL="63500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Project Team Member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Developer for Project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100"/>
                        <a:t>Ensure work is done on time in a professional manner</a:t>
                      </a:r>
                      <a:endParaRPr sz="1100"/>
                    </a:p>
                  </a:txBody>
                  <a:tcPr marT="0" marB="0" marR="73025" marL="73025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566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Hasaan</a:t>
                      </a:r>
                      <a:endParaRPr sz="1100"/>
                    </a:p>
                  </a:txBody>
                  <a:tcPr marT="63500" marB="63500" marR="63500" marL="63500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Project Team Member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Developer for Project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100"/>
                        <a:t>Ensure work is done on time in a professional manner</a:t>
                      </a:r>
                      <a:endParaRPr sz="1100"/>
                    </a:p>
                  </a:txBody>
                  <a:tcPr marT="0" marB="0" marR="73025" marL="73025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718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User</a:t>
                      </a:r>
                      <a:endParaRPr sz="1100"/>
                    </a:p>
                  </a:txBody>
                  <a:tcPr marT="63500" marB="63500" marR="63500" marL="63500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Project User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Will utilize our Project and provide feedback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Satisfy user requirements, provide updates about future development/patch notes</a:t>
                      </a:r>
                      <a:endParaRPr sz="1100"/>
                    </a:p>
                  </a:txBody>
                  <a:tcPr marT="0" marB="0" marR="73025" marL="73025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580550" y="205975"/>
            <a:ext cx="6098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RACI Chart</a:t>
            </a:r>
            <a:endParaRPr/>
          </a:p>
        </p:txBody>
      </p:sp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50" y="1181100"/>
            <a:ext cx="8195576" cy="34289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3" name="Google Shape;103;p17"/>
          <p:cNvGraphicFramePr/>
          <p:nvPr/>
        </p:nvGraphicFramePr>
        <p:xfrm>
          <a:off x="580550" y="1181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{686FC2EC-5686-4EBA-B773-86FD728781BB}</a:tableStyleId>
              </a:tblPr>
              <a:tblGrid>
                <a:gridCol w="2642725"/>
                <a:gridCol w="1494400"/>
                <a:gridCol w="1242700"/>
                <a:gridCol w="1541600"/>
                <a:gridCol w="1274150"/>
              </a:tblGrid>
              <a:tr h="420775"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RACI CHART</a:t>
                      </a:r>
                      <a:endParaRPr b="1"/>
                    </a:p>
                  </a:txBody>
                  <a:tcPr marT="63500" marB="63500" marR="63500" marL="63500" anchor="ctr">
                    <a:solidFill>
                      <a:srgbClr val="D9D9D9"/>
                    </a:solidFill>
                  </a:tcPr>
                </a:tc>
                <a:tc hMerge="1"/>
                <a:tc hMerge="1"/>
                <a:tc hMerge="1"/>
                <a:tc hMerge="1"/>
              </a:tr>
              <a:tr h="356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 anchor="ctr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[Kevin]</a:t>
                      </a:r>
                      <a:endParaRPr b="1" sz="1200"/>
                    </a:p>
                  </a:txBody>
                  <a:tcPr marT="63500" marB="63500" marR="63500" marL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[Aryan]</a:t>
                      </a:r>
                      <a:endParaRPr b="1" sz="12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[Hasaan]</a:t>
                      </a:r>
                      <a:endParaRPr b="1" sz="12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[Zaman]</a:t>
                      </a:r>
                      <a:endParaRPr b="1" sz="12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D9D9D9"/>
                    </a:solidFill>
                  </a:tcPr>
                </a:tc>
              </a:tr>
              <a:tr h="34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Project planning Docs </a:t>
                      </a:r>
                      <a:endParaRPr sz="1100"/>
                    </a:p>
                  </a:txBody>
                  <a:tcPr marT="63500" marB="63500" marR="63500" marL="63500" anchor="ctr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4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Lofi/Hifi Prototypes </a:t>
                      </a:r>
                      <a:endParaRPr sz="1100"/>
                    </a:p>
                  </a:txBody>
                  <a:tcPr marT="63500" marB="63500" marR="63500" marL="63500" anchor="ctr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73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Controller component and integration with model and view</a:t>
                      </a:r>
                      <a:endParaRPr sz="1100"/>
                    </a:p>
                  </a:txBody>
                  <a:tcPr marT="63500" marB="63500" marR="63500" marL="63500" anchor="ctr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540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View component and GUI </a:t>
                      </a:r>
                      <a:endParaRPr sz="1100"/>
                    </a:p>
                  </a:txBody>
                  <a:tcPr marT="63500" marB="63500" marR="63500" marL="63500" anchor="ctr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4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Model component</a:t>
                      </a:r>
                      <a:endParaRPr sz="1100"/>
                    </a:p>
                  </a:txBody>
                  <a:tcPr marT="63500" marB="63500" marR="63500" marL="63500" anchor="ctr"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63500" marB="63500" marR="63500" marL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</a:t>
                      </a:r>
                      <a:endParaRPr sz="1100"/>
                    </a:p>
                  </a:txBody>
                  <a:tcPr marT="0" marB="0" marR="73025" marL="730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43325"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R—Responsible      A—Accountable     </a:t>
                      </a:r>
                      <a:r>
                        <a:rPr b="1" lang="en" sz="1100"/>
                        <a:t>C—Consulted     I</a:t>
                      </a:r>
                      <a:r>
                        <a:rPr b="1" lang="en" sz="1100"/>
                        <a:t>—Informed</a:t>
                      </a:r>
                      <a:endParaRPr b="1" sz="1100"/>
                    </a:p>
                  </a:txBody>
                  <a:tcPr marT="63500" marB="63500" marR="63500" marL="63500" anchor="ctr"/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pSp>
        <p:nvGrpSpPr>
          <p:cNvPr id="104" name="Google Shape;104;p17"/>
          <p:cNvGrpSpPr/>
          <p:nvPr/>
        </p:nvGrpSpPr>
        <p:grpSpPr>
          <a:xfrm>
            <a:off x="8330348" y="566573"/>
            <a:ext cx="445779" cy="400764"/>
            <a:chOff x="3778727" y="4460423"/>
            <a:chExt cx="720160" cy="647438"/>
          </a:xfrm>
        </p:grpSpPr>
        <p:sp>
          <p:nvSpPr>
            <p:cNvPr id="105" name="Google Shape;105;p17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rgbClr val="A458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rgbClr val="D392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rgbClr val="0A2F9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rgbClr val="24D6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rgbClr val="3544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7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612000" y="1363400"/>
            <a:ext cx="3887700" cy="1584600"/>
          </a:xfrm>
          <a:prstGeom prst="rect">
            <a:avLst/>
          </a:prstGeom>
          <a:solidFill>
            <a:srgbClr val="050060">
              <a:alpha val="17880"/>
            </a:srgbClr>
          </a:solidFill>
          <a:ln>
            <a:noFill/>
          </a:ln>
        </p:spPr>
        <p:txBody>
          <a:bodyPr anchorCtr="0" anchor="t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STRENGTHS</a:t>
            </a:r>
            <a:endParaRPr b="1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Our solution is easy to use and understand with a very low initial cost/budget.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4660485" y="1363400"/>
            <a:ext cx="3887700" cy="1584600"/>
          </a:xfrm>
          <a:prstGeom prst="rect">
            <a:avLst/>
          </a:prstGeom>
          <a:solidFill>
            <a:srgbClr val="050060">
              <a:alpha val="17880"/>
            </a:srgbClr>
          </a:solidFill>
          <a:ln>
            <a:noFill/>
          </a:ln>
        </p:spPr>
        <p:txBody>
          <a:bodyPr anchorCtr="0" anchor="t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WEAKNESSES</a:t>
            </a:r>
            <a:endParaRPr b="1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New business, might not have much exposure to the Northstar users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612000" y="3121900"/>
            <a:ext cx="3887700" cy="1584600"/>
          </a:xfrm>
          <a:prstGeom prst="rect">
            <a:avLst/>
          </a:prstGeom>
          <a:solidFill>
            <a:srgbClr val="050060">
              <a:alpha val="17880"/>
            </a:srgbClr>
          </a:solidFill>
          <a:ln>
            <a:noFill/>
          </a:ln>
        </p:spPr>
        <p:txBody>
          <a:bodyPr anchorCtr="0" anchor="b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With big dates like Black Friday, Christmas and boxing day coming up. There will be a lot more online purchases. 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OPPORTUNITIES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4660485" y="3121900"/>
            <a:ext cx="3887700" cy="1584600"/>
          </a:xfrm>
          <a:prstGeom prst="rect">
            <a:avLst/>
          </a:prstGeom>
          <a:solidFill>
            <a:srgbClr val="050060">
              <a:alpha val="17880"/>
            </a:srgbClr>
          </a:solidFill>
          <a:ln>
            <a:noFill/>
          </a:ln>
        </p:spPr>
        <p:txBody>
          <a:bodyPr anchorCtr="0" anchor="b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Other 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similar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solutions with the same idea and concept.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b="1" lang="en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THREATS</a:t>
            </a:r>
            <a:endParaRPr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3857537" y="2244115"/>
            <a:ext cx="349569" cy="47061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exend Deca"/>
              </a:rPr>
              <a:t>S</a:t>
            </a:r>
          </a:p>
        </p:txBody>
      </p:sp>
      <p:sp>
        <p:nvSpPr>
          <p:cNvPr id="127" name="Google Shape;127;p18"/>
          <p:cNvSpPr/>
          <p:nvPr/>
        </p:nvSpPr>
        <p:spPr>
          <a:xfrm>
            <a:off x="4857720" y="2250297"/>
            <a:ext cx="620701" cy="45825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exend Deca"/>
              </a:rPr>
              <a:t>W</a:t>
            </a:r>
          </a:p>
        </p:txBody>
      </p:sp>
      <p:sp>
        <p:nvSpPr>
          <p:cNvPr id="128" name="Google Shape;128;p18"/>
          <p:cNvSpPr/>
          <p:nvPr/>
        </p:nvSpPr>
        <p:spPr>
          <a:xfrm>
            <a:off x="3807513" y="3348952"/>
            <a:ext cx="449622" cy="47061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exend Deca"/>
              </a:rPr>
              <a:t>O</a:t>
            </a:r>
          </a:p>
        </p:txBody>
      </p:sp>
      <p:sp>
        <p:nvSpPr>
          <p:cNvPr id="129" name="Google Shape;129;p18"/>
          <p:cNvSpPr/>
          <p:nvPr/>
        </p:nvSpPr>
        <p:spPr>
          <a:xfrm>
            <a:off x="4971979" y="3356672"/>
            <a:ext cx="338452" cy="45825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exend Deca"/>
              </a:rPr>
              <a:t>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374825" y="205975"/>
            <a:ext cx="64056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/>
              <a:t>Solution</a:t>
            </a:r>
            <a:r>
              <a:rPr lang="en"/>
              <a:t> Contains…</a:t>
            </a:r>
            <a:endParaRPr/>
          </a:p>
        </p:txBody>
      </p:sp>
      <p:sp>
        <p:nvSpPr>
          <p:cNvPr id="135" name="Google Shape;135;p19"/>
          <p:cNvSpPr txBox="1"/>
          <p:nvPr>
            <p:ph idx="1" type="body"/>
          </p:nvPr>
        </p:nvSpPr>
        <p:spPr>
          <a:xfrm>
            <a:off x="374825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Overview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 oversee of all active trucks and drivers. Including elements such as river’s name, truck number, destination and much more.</a:t>
            </a:r>
            <a:endParaRPr/>
          </a:p>
        </p:txBody>
      </p:sp>
      <p:sp>
        <p:nvSpPr>
          <p:cNvPr id="136" name="Google Shape;136;p19"/>
          <p:cNvSpPr txBox="1"/>
          <p:nvPr>
            <p:ph idx="2" type="body"/>
          </p:nvPr>
        </p:nvSpPr>
        <p:spPr>
          <a:xfrm>
            <a:off x="2574722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Shipment Creation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Creates shipment with appropriate </a:t>
            </a:r>
            <a:r>
              <a:rPr lang="en"/>
              <a:t>re</a:t>
            </a:r>
            <a:r>
              <a:rPr lang="en"/>
              <a:t>gulations from the </a:t>
            </a:r>
            <a:r>
              <a:rPr i="1" lang="en" u="sng"/>
              <a:t>Commercial Vehicle Drivers Hours of Service Regulations (SOR/2005-313).</a:t>
            </a:r>
            <a:endParaRPr i="1" u="sng"/>
          </a:p>
        </p:txBody>
      </p:sp>
      <p:sp>
        <p:nvSpPr>
          <p:cNvPr id="137" name="Google Shape;137;p19"/>
          <p:cNvSpPr txBox="1"/>
          <p:nvPr>
            <p:ph idx="3" type="body"/>
          </p:nvPr>
        </p:nvSpPr>
        <p:spPr>
          <a:xfrm>
            <a:off x="4774619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Time Estimation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Obtain an time </a:t>
            </a:r>
            <a:r>
              <a:rPr lang="en"/>
              <a:t>estimation</a:t>
            </a:r>
            <a:r>
              <a:rPr lang="en"/>
              <a:t> of a shipment based on distance and average driving speed.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 txBox="1"/>
          <p:nvPr>
            <p:ph idx="12" type="sldNum"/>
          </p:nvPr>
        </p:nvSpPr>
        <p:spPr>
          <a:xfrm>
            <a:off x="8274859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9"/>
          <p:cNvSpPr txBox="1"/>
          <p:nvPr>
            <p:ph idx="3" type="body"/>
          </p:nvPr>
        </p:nvSpPr>
        <p:spPr>
          <a:xfrm>
            <a:off x="6932469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Schedule Planner	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Set the driver schedule according to 14 days working, 7 days off schedule with 1 B-train capable driver on each shift.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LoFi Prototype</a:t>
            </a:r>
            <a:endParaRPr/>
          </a:p>
        </p:txBody>
      </p:sp>
      <p:sp>
        <p:nvSpPr>
          <p:cNvPr id="145" name="Google Shape;145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663" y="1154375"/>
            <a:ext cx="2881265" cy="377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0494" y="2052466"/>
            <a:ext cx="1974150" cy="197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" name="Google Shape;148;p20"/>
          <p:cNvGrpSpPr/>
          <p:nvPr/>
        </p:nvGrpSpPr>
        <p:grpSpPr>
          <a:xfrm>
            <a:off x="7656998" y="1230468"/>
            <a:ext cx="460705" cy="491455"/>
            <a:chOff x="9901824" y="937343"/>
            <a:chExt cx="744273" cy="793950"/>
          </a:xfrm>
        </p:grpSpPr>
        <p:grpSp>
          <p:nvGrpSpPr>
            <p:cNvPr id="149" name="Google Shape;149;p2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50" name="Google Shape;150;p2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2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2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2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2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2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2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2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2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" name="Google Shape;160;p20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rgbClr val="D392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rgbClr val="0A2F9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0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rgbClr val="3544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20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rgbClr val="24D6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rgbClr val="A458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5006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20"/>
          <p:cNvGrpSpPr/>
          <p:nvPr/>
        </p:nvGrpSpPr>
        <p:grpSpPr>
          <a:xfrm>
            <a:off x="6956431" y="1230468"/>
            <a:ext cx="460705" cy="491455"/>
            <a:chOff x="8770051" y="937343"/>
            <a:chExt cx="744273" cy="793950"/>
          </a:xfrm>
        </p:grpSpPr>
        <p:sp>
          <p:nvSpPr>
            <p:cNvPr id="167" name="Google Shape;167;p20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rgbClr val="0A2F9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rgbClr val="3544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4D6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58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2" name="Google Shape;172;p2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73" name="Google Shape;173;p2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2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2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2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2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2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179;p2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180;p2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181;p2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2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3" name="Google Shape;183;p20"/>
          <p:cNvGrpSpPr/>
          <p:nvPr/>
        </p:nvGrpSpPr>
        <p:grpSpPr>
          <a:xfrm>
            <a:off x="5555295" y="1230468"/>
            <a:ext cx="460705" cy="491455"/>
            <a:chOff x="6506504" y="937343"/>
            <a:chExt cx="744273" cy="793950"/>
          </a:xfrm>
        </p:grpSpPr>
        <p:sp>
          <p:nvSpPr>
            <p:cNvPr id="184" name="Google Shape;184;p20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rgbClr val="0A2F9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rgbClr val="3544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4D6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7" name="Google Shape;187;p2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88" name="Google Shape;188;p2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2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2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2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92;p2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2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2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2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96;p2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2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8" name="Google Shape;198;p20"/>
          <p:cNvGrpSpPr/>
          <p:nvPr/>
        </p:nvGrpSpPr>
        <p:grpSpPr>
          <a:xfrm>
            <a:off x="6255863" y="1230468"/>
            <a:ext cx="460705" cy="491455"/>
            <a:chOff x="7638277" y="937343"/>
            <a:chExt cx="744273" cy="793950"/>
          </a:xfrm>
        </p:grpSpPr>
        <p:sp>
          <p:nvSpPr>
            <p:cNvPr id="199" name="Google Shape;199;p20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rgbClr val="3544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rgbClr val="0A2F9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rgbClr val="24D6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5006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2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204" name="Google Shape;204;p2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2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2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2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2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2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2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2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2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2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rgbClr val="58596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5006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5006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9" name="Google Shape;219;p21"/>
          <p:cNvGrpSpPr/>
          <p:nvPr/>
        </p:nvGrpSpPr>
        <p:grpSpPr>
          <a:xfrm>
            <a:off x="3737922" y="1063916"/>
            <a:ext cx="5147174" cy="3015668"/>
            <a:chOff x="1177450" y="241631"/>
            <a:chExt cx="6173152" cy="3616776"/>
          </a:xfrm>
        </p:grpSpPr>
        <p:sp>
          <p:nvSpPr>
            <p:cNvPr id="220" name="Google Shape;220;p21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3FC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 txBox="1"/>
          <p:nvPr>
            <p:ph idx="4294967295" type="body"/>
          </p:nvPr>
        </p:nvSpPr>
        <p:spPr>
          <a:xfrm>
            <a:off x="580550" y="782300"/>
            <a:ext cx="3157500" cy="357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latin typeface="Lexend Deca"/>
                <a:ea typeface="Lexend Deca"/>
                <a:cs typeface="Lexend Deca"/>
                <a:sym typeface="Lexend Deca"/>
              </a:rPr>
              <a:t>Overview</a:t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Lexend Deca"/>
                <a:ea typeface="Lexend Deca"/>
                <a:cs typeface="Lexend Deca"/>
                <a:sym typeface="Lexend Deca"/>
              </a:rPr>
              <a:t>User guide: </a:t>
            </a:r>
            <a:endParaRPr sz="16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Lexend Deca"/>
                <a:ea typeface="Lexend Deca"/>
                <a:cs typeface="Lexend Deca"/>
                <a:sym typeface="Lexend Deca"/>
              </a:rPr>
              <a:t>User will see an overview of all active trucks and drivers. This includes their Name,Truck Num.,Trailer Num., Destination,Total Time, Time Remaining and Start Date.</a:t>
            </a:r>
            <a:endParaRPr sz="3000">
              <a:latin typeface="Lexend Deca"/>
              <a:ea typeface="Lexend Deca"/>
              <a:cs typeface="Lexend Deca"/>
              <a:sym typeface="Lexend Dec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25" name="Google Shape;225;p21"/>
          <p:cNvPicPr preferRelativeResize="0"/>
          <p:nvPr/>
        </p:nvPicPr>
        <p:blipFill rotWithShape="1">
          <a:blip r:embed="rId3">
            <a:alphaModFix/>
          </a:blip>
          <a:srcRect b="573" l="0" r="0" t="573"/>
          <a:stretch/>
        </p:blipFill>
        <p:spPr>
          <a:xfrm>
            <a:off x="4308138" y="1216625"/>
            <a:ext cx="4006753" cy="254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